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98" r:id="rId5"/>
    <p:sldId id="283" r:id="rId6"/>
    <p:sldId id="292" r:id="rId7"/>
    <p:sldId id="284" r:id="rId8"/>
    <p:sldId id="333" r:id="rId9"/>
    <p:sldId id="330" r:id="rId10"/>
    <p:sldId id="331" r:id="rId11"/>
    <p:sldId id="315" r:id="rId12"/>
    <p:sldId id="302" r:id="rId13"/>
    <p:sldId id="332" r:id="rId14"/>
    <p:sldId id="335" r:id="rId15"/>
    <p:sldId id="338" r:id="rId16"/>
    <p:sldId id="344" r:id="rId17"/>
    <p:sldId id="340" r:id="rId18"/>
    <p:sldId id="345" r:id="rId19"/>
    <p:sldId id="337" r:id="rId20"/>
    <p:sldId id="341" r:id="rId21"/>
    <p:sldId id="342" r:id="rId22"/>
    <p:sldId id="346" r:id="rId23"/>
    <p:sldId id="334" r:id="rId24"/>
    <p:sldId id="347" r:id="rId25"/>
    <p:sldId id="348" r:id="rId26"/>
    <p:sldId id="343" r:id="rId27"/>
    <p:sldId id="3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5E5DD37-3F70-6614-CDF9-0AE2507E2519}" name="Blake Tindol" initials="BT" userId="S::btindol@syr.edu::26c84222-e70c-4685-a749-2c6356449ba7" providerId="AD"/>
  <p188:author id="{AF7A69FE-DDA1-A11C-594D-3552DD33D66A}" name="Leonard J Lasek Jr" initials="LJ" userId="S::ljlasekj@syr.edu::9a130da9-41d0-4868-98eb-9bdfddfaa5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14F1B-ADBC-B4B2-2383-1EC8339F638C}" v="42" dt="2023-03-27T23:54:55.252"/>
    <p1510:client id="{D7BC7664-0E41-48E3-357D-02D53CC25BD4}" v="20" dt="2023-03-28T00:19:43.281"/>
  </p1510:revLst>
</p1510:revInfo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C_EBEE5557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C_EBEE5557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C_EBEE5557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6.9525299079784011E-2"/>
                  <c:y val="0.28576578141527864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8.1787666114047294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Revenue</a:t>
            </a:r>
            <a:r>
              <a:rPr lang="en-US" baseline="0">
                <a:solidFill>
                  <a:schemeClr val="tx1">
                    <a:lumMod val="75000"/>
                    <a:lumOff val="25000"/>
                  </a:schemeClr>
                </a:solidFill>
              </a:rPr>
              <a:t> Over Time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4/10/2024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376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37021869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 title="Gross Revenue Placeholder Chart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14973354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 title="Gross Revenue Placeholder Chart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1553000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</a:t>
            </a:r>
            <a:br>
              <a:rPr lang="en-US" noProof="0"/>
            </a:br>
            <a:r>
              <a:rPr lang="en-US" noProof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</a:t>
            </a:r>
            <a:br>
              <a:rPr lang="en-US" noProof="0"/>
            </a:br>
            <a:r>
              <a:rPr lang="en-US" noProof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F1B345-8CDF-8B67-C041-F17B80F92C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609" r="4085" b="3609"/>
          <a:stretch/>
        </p:blipFill>
        <p:spPr>
          <a:xfrm>
            <a:off x="0" y="0"/>
            <a:ext cx="9381067" cy="6804025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6550" y="4080089"/>
            <a:ext cx="2694517" cy="723796"/>
          </a:xfrm>
        </p:spPr>
        <p:txBody>
          <a:bodyPr vert="horz" lIns="180000" tIns="180000" rIns="180000" bIns="180000" rtlCol="0" anchor="t">
            <a:noAutofit/>
          </a:bodyPr>
          <a:lstStyle/>
          <a:p>
            <a:pPr algn="l"/>
            <a:r>
              <a:rPr lang="en-US" sz="1200"/>
              <a:t>A database model for a ski resort to track rentals and lift tickets. </a:t>
            </a:r>
          </a:p>
          <a:p>
            <a:endParaRPr 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9381067" y="4148551"/>
            <a:ext cx="3002844" cy="380860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>
              <a:lnSpc>
                <a:spcPts val="1000"/>
              </a:lnSpc>
            </a:pPr>
            <a:r>
              <a:rPr lang="en-US" sz="1400" spc="14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Sean </a:t>
            </a:r>
            <a:r>
              <a:rPr lang="en-US" sz="1400" spc="14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Deery</a:t>
            </a:r>
            <a:r>
              <a:rPr lang="en-US" sz="1400" spc="14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Christian Dobish, Blake </a:t>
            </a:r>
            <a:r>
              <a:rPr lang="en-US" sz="1400" spc="14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Tindol</a:t>
            </a:r>
            <a:r>
              <a:rPr lang="en-US" sz="1400" spc="14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Leonard </a:t>
            </a:r>
            <a:r>
              <a:rPr lang="en-US" sz="1400" spc="14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Lasek</a:t>
            </a:r>
            <a:endParaRPr lang="en-US" sz="1400" b="0" i="0" spc="14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6550" y="2811053"/>
            <a:ext cx="5505450" cy="1261295"/>
          </a:xfrm>
        </p:spPr>
        <p:txBody>
          <a:bodyPr/>
          <a:lstStyle/>
          <a:p>
            <a:r>
              <a:rPr lang="en-US" sz="3600"/>
              <a:t>IST 687 </a:t>
            </a:r>
            <a:br>
              <a:rPr lang="en-US" sz="3600"/>
            </a:br>
            <a:r>
              <a:rPr lang="en-US" sz="3600"/>
              <a:t>Final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D6555-7ADE-3D5F-EA1B-2B1C7056937D}"/>
              </a:ext>
            </a:extLst>
          </p:cNvPr>
          <p:cNvSpPr txBox="1"/>
          <p:nvPr/>
        </p:nvSpPr>
        <p:spPr>
          <a:xfrm>
            <a:off x="276225" y="2626387"/>
            <a:ext cx="51435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Alrighty  </a:t>
            </a:r>
            <a:r>
              <a:rPr lang="en-US"/>
              <a:t>YEAH! SKIING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61AD9-11D3-4E12-BC14-5A900A7B8147}"/>
              </a:ext>
            </a:extLst>
          </p:cNvPr>
          <p:cNvSpPr txBox="1"/>
          <p:nvPr/>
        </p:nvSpPr>
        <p:spPr>
          <a:xfrm>
            <a:off x="552450" y="2850331"/>
            <a:ext cx="51435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Alrighty </a:t>
            </a:r>
            <a:r>
              <a:rPr lang="en-US"/>
              <a:t>YEAH! SKIING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1A19C-B46A-0503-4935-4DEC80430BFC}"/>
              </a:ext>
            </a:extLst>
          </p:cNvPr>
          <p:cNvSpPr txBox="1"/>
          <p:nvPr/>
        </p:nvSpPr>
        <p:spPr>
          <a:xfrm>
            <a:off x="828675" y="3093325"/>
            <a:ext cx="51435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Alrighty YEAH! SKIING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ED0C9-0519-C57A-ADCC-401E99C069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1634AF-6B14-4AA7-28D9-C54ACB42D741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Diagram of each screen that will be used in the application: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516FD3-949F-E573-1236-8FB59F536CDA}"/>
              </a:ext>
            </a:extLst>
          </p:cNvPr>
          <p:cNvSpPr txBox="1">
            <a:spLocks/>
          </p:cNvSpPr>
          <p:nvPr/>
        </p:nvSpPr>
        <p:spPr>
          <a:xfrm>
            <a:off x="431800" y="1232589"/>
            <a:ext cx="2530475" cy="13091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Skier View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0EDF9-BDDD-6F7A-5024-D04A6AFC9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518021"/>
            <a:ext cx="5346789" cy="186023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D5B5C-9EAC-56B4-B965-C2033D44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4" y="1518021"/>
            <a:ext cx="4125923" cy="33051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B21F27-A60C-93F1-8414-68E68C590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828101"/>
            <a:ext cx="1666875" cy="23379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64694E8-62DF-57FB-CB8E-3ECDF209193B}"/>
              </a:ext>
            </a:extLst>
          </p:cNvPr>
          <p:cNvSpPr txBox="1">
            <a:spLocks/>
          </p:cNvSpPr>
          <p:nvPr/>
        </p:nvSpPr>
        <p:spPr>
          <a:xfrm>
            <a:off x="431799" y="3533090"/>
            <a:ext cx="2530475" cy="13091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Rental Shop View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824A9F-EF53-F3F2-677E-6AB25406EDB6}"/>
              </a:ext>
            </a:extLst>
          </p:cNvPr>
          <p:cNvSpPr txBox="1">
            <a:spLocks/>
          </p:cNvSpPr>
          <p:nvPr/>
        </p:nvSpPr>
        <p:spPr>
          <a:xfrm>
            <a:off x="6391274" y="1228571"/>
            <a:ext cx="2530475" cy="13091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Main Office 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50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hrowback Thursday: RADICAL | Vintage ski posters, Vintage ski, Ski  inspiration">
            <a:extLst>
              <a:ext uri="{FF2B5EF4-FFF2-40B4-BE49-F238E27FC236}">
                <a16:creationId xmlns:a16="http://schemas.microsoft.com/office/drawing/2014/main" id="{2095DBCD-9A4C-5929-7832-599C5C0F6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7569" y="0"/>
            <a:ext cx="4125449" cy="63713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04792"/>
            <a:ext cx="5956300" cy="1944000"/>
          </a:xfrm>
        </p:spPr>
        <p:txBody>
          <a:bodyPr anchor="t">
            <a:normAutofit/>
          </a:bodyPr>
          <a:lstStyle/>
          <a:p>
            <a:r>
              <a:rPr lang="en-US"/>
              <a:t>Internal Model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</p:spPr>
        <p:txBody>
          <a:bodyPr vert="horz" lIns="180000" tIns="180000" rIns="252000" bIns="180000" rtlCol="0">
            <a:normAutofit/>
          </a:bodyPr>
          <a:lstStyle/>
          <a:p>
            <a:r>
              <a:rPr lang="en-US"/>
              <a:t>SQL Up/Down Scripts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1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94-1346-29B2-825A-3938626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Internal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82CC3-308C-1938-223B-F2ABD0E7BD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55A1B1-386C-D7D8-37CD-BBE2633D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7" y="1026875"/>
            <a:ext cx="5276627" cy="495639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924BD-7AB8-4A86-2FA8-8E100F8D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408" y="1026875"/>
            <a:ext cx="5633303" cy="22948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2CF417-3FD6-2B0F-F0F2-F6E2613DA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408" y="3609994"/>
            <a:ext cx="5461805" cy="159517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482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94-1346-29B2-825A-3938626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Internal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82CC3-308C-1938-223B-F2ABD0E7BD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D825D-71ED-23C2-7417-69FF9BE9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930613"/>
            <a:ext cx="9681789" cy="499677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0463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94-1346-29B2-825A-3938626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Mockaroo</a:t>
            </a:r>
            <a:r>
              <a:rPr lang="en-US"/>
              <a:t>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82CC3-308C-1938-223B-F2ABD0E7BD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315F8-61F4-7E7F-E4C5-60CF0512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455"/>
            <a:ext cx="11340000" cy="22095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5D2A5-CC86-8C3E-201A-361621D7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95068"/>
            <a:ext cx="7981950" cy="234914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E3D26-30A6-0D1F-0DEC-3C463E299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1" y="3595009"/>
            <a:ext cx="4048690" cy="203863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2283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94-1346-29B2-825A-3938626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Verify Internal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82CC3-308C-1938-223B-F2ABD0E7BD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284AD-6E10-86B6-F2DF-859DBF526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864000"/>
            <a:ext cx="8224317" cy="52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1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5 Reasons to be Nostalgic for Skinny Skis | Unofficial Networks">
            <a:extLst>
              <a:ext uri="{FF2B5EF4-FFF2-40B4-BE49-F238E27FC236}">
                <a16:creationId xmlns:a16="http://schemas.microsoft.com/office/drawing/2014/main" id="{34462420-176A-19C1-68B5-AA9D7B96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545753" y="0"/>
            <a:ext cx="6689082" cy="63713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04792"/>
            <a:ext cx="5956300" cy="1944000"/>
          </a:xfrm>
        </p:spPr>
        <p:txBody>
          <a:bodyPr anchor="t">
            <a:normAutofit/>
          </a:bodyPr>
          <a:lstStyle/>
          <a:p>
            <a:r>
              <a:rPr lang="en-US"/>
              <a:t>External Model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</p:spPr>
        <p:txBody>
          <a:bodyPr vert="horz" lIns="180000" tIns="180000" rIns="252000" bIns="180000" rtlCol="0">
            <a:normAutofit/>
          </a:bodyPr>
          <a:lstStyle/>
          <a:p>
            <a:r>
              <a:rPr lang="en-US"/>
              <a:t>SQL Up/Down Scripts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3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94-1346-29B2-825A-3938626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82CC3-308C-1938-223B-F2ABD0E7BD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03BCB-5368-5518-683E-A7516273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1" y="864000"/>
            <a:ext cx="5425478" cy="45047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D9FBC7-F6E4-C13F-81E8-3F1D84BB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897" y="864000"/>
            <a:ext cx="6228332" cy="53913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578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94-1346-29B2-825A-3938626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82CC3-308C-1938-223B-F2ABD0E7BD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CF1FC-2D1D-327F-8466-AE0B3D93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004934"/>
            <a:ext cx="5961713" cy="393502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393C8-4ED7-B958-7FF2-F1E29506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708" y="1004934"/>
            <a:ext cx="4573727" cy="32710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8146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94-1346-29B2-825A-3938626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82CC3-308C-1938-223B-F2ABD0E7BD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434C8-619F-F21D-5A9A-5BA822AD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03" y="864000"/>
            <a:ext cx="4963745" cy="52151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0CA26D-0D05-5B06-1D7D-D7E78570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723"/>
            <a:ext cx="4532768" cy="47548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E661A8-325E-F834-01F0-600973B5D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551" y="5063288"/>
            <a:ext cx="5530948" cy="101588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903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D3D7FE-0B70-5A3C-4E0C-EF14D7A93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54024" cy="60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Team Members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174AA42-CCEC-762A-0F1F-F6E61BFDD7EC}"/>
              </a:ext>
            </a:extLst>
          </p:cNvPr>
          <p:cNvSpPr txBox="1">
            <a:spLocks/>
          </p:cNvSpPr>
          <p:nvPr/>
        </p:nvSpPr>
        <p:spPr>
          <a:xfrm>
            <a:off x="336097" y="3688075"/>
            <a:ext cx="3087223" cy="4017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>
                <a:solidFill>
                  <a:schemeClr val="bg1"/>
                </a:solidFill>
              </a:rPr>
              <a:t>Christian </a:t>
            </a:r>
          </a:p>
          <a:p>
            <a:pPr marL="0" indent="0" algn="ctr">
              <a:buNone/>
            </a:pPr>
            <a:r>
              <a:rPr lang="en-US" sz="2800">
                <a:solidFill>
                  <a:schemeClr val="bg1"/>
                </a:solidFill>
              </a:rPr>
              <a:t>Dobish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>
              <a:solidFill>
                <a:srgbClr val="1698A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800">
              <a:solidFill>
                <a:srgbClr val="1698AF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2892D0E-E130-9D6B-2382-69D942BF402D}"/>
              </a:ext>
            </a:extLst>
          </p:cNvPr>
          <p:cNvSpPr txBox="1">
            <a:spLocks/>
          </p:cNvSpPr>
          <p:nvPr/>
        </p:nvSpPr>
        <p:spPr>
          <a:xfrm>
            <a:off x="3278470" y="3034415"/>
            <a:ext cx="1732557" cy="8545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Sean </a:t>
            </a:r>
            <a:r>
              <a:rPr lang="en-US" sz="2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Deery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>
              <a:solidFill>
                <a:srgbClr val="1698A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800">
              <a:solidFill>
                <a:srgbClr val="1698AF"/>
              </a:solidFill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D50742C-42E7-674C-ABE0-69081312F3C6}"/>
              </a:ext>
            </a:extLst>
          </p:cNvPr>
          <p:cNvSpPr txBox="1">
            <a:spLocks/>
          </p:cNvSpPr>
          <p:nvPr/>
        </p:nvSpPr>
        <p:spPr>
          <a:xfrm>
            <a:off x="5868915" y="2514738"/>
            <a:ext cx="1732557" cy="8545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Blake </a:t>
            </a:r>
            <a:r>
              <a:rPr lang="en-US" sz="2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Tindol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>
              <a:solidFill>
                <a:srgbClr val="1698A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800">
              <a:solidFill>
                <a:srgbClr val="1698AF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6FF5E22-A538-15A2-23AC-577F870EB9D6}"/>
              </a:ext>
            </a:extLst>
          </p:cNvPr>
          <p:cNvSpPr txBox="1">
            <a:spLocks/>
          </p:cNvSpPr>
          <p:nvPr/>
        </p:nvSpPr>
        <p:spPr>
          <a:xfrm>
            <a:off x="8699506" y="2348858"/>
            <a:ext cx="1732557" cy="8545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Leonard </a:t>
            </a:r>
            <a:r>
              <a:rPr lang="en-US" sz="28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Lasek</a:t>
            </a:r>
            <a:r>
              <a:rPr 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endParaRPr 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>
              <a:solidFill>
                <a:srgbClr val="1698A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800">
              <a:solidFill>
                <a:srgbClr val="1698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5 Reasons Why 80's Ski Gear Is Better Than Gear Today">
            <a:extLst>
              <a:ext uri="{FF2B5EF4-FFF2-40B4-BE49-F238E27FC236}">
                <a16:creationId xmlns:a16="http://schemas.microsoft.com/office/drawing/2014/main" id="{864C1386-34AA-905E-C433-B2D530DF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-9525"/>
            <a:ext cx="5422899" cy="648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04792"/>
            <a:ext cx="5956300" cy="1944000"/>
          </a:xfrm>
        </p:spPr>
        <p:txBody>
          <a:bodyPr anchor="t">
            <a:normAutofit/>
          </a:bodyPr>
          <a:lstStyle/>
          <a:p>
            <a:r>
              <a:rPr lang="en-US"/>
              <a:t>Implementation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</p:spPr>
        <p:txBody>
          <a:bodyPr vert="horz" lIns="180000" tIns="180000" rIns="252000" bIns="180000" rtlCol="0">
            <a:normAutofit/>
          </a:bodyPr>
          <a:lstStyle/>
          <a:p>
            <a:r>
              <a:rPr lang="en-US"/>
              <a:t>Example Interaction &amp; Application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0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94-1346-29B2-825A-3938626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82CC3-308C-1938-223B-F2ABD0E7BD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AB4A6-067B-CC44-5016-28203C88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095403"/>
            <a:ext cx="9016745" cy="50445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7592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94-1346-29B2-825A-3938626D1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82CC3-308C-1938-223B-F2ABD0E7BD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B0568-1B72-9A49-A934-5AE18FFD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99" y="895467"/>
            <a:ext cx="6500645" cy="531752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119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D3991-DFFB-9965-F76E-4C4F308229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/>
          </a:p>
        </p:txBody>
      </p:sp>
      <p:pic>
        <p:nvPicPr>
          <p:cNvPr id="9" name="Picture 8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63F8891D-9499-640C-A839-F4DCA45DD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418"/>
            <a:ext cx="3295650" cy="5858933"/>
          </a:xfrm>
          <a:prstGeom prst="rect">
            <a:avLst/>
          </a:prstGeom>
        </p:spPr>
      </p:pic>
      <p:pic>
        <p:nvPicPr>
          <p:cNvPr id="11" name="Picture 10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B54B92DD-CFD6-E825-353A-A3E1FBBD7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983" y="512418"/>
            <a:ext cx="3295650" cy="5858933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2A0E4408-1CCD-E486-2F14-A06C0060C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966" y="512417"/>
            <a:ext cx="3295650" cy="5858933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FEE62A7-86A8-D440-4D3D-50967C799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949" y="512417"/>
            <a:ext cx="3295650" cy="5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5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rowback Thursday: RADICAL Vintage Ski Posters, Vintage Ski, Retro Ski |  ophirah.nl">
            <a:extLst>
              <a:ext uri="{FF2B5EF4-FFF2-40B4-BE49-F238E27FC236}">
                <a16:creationId xmlns:a16="http://schemas.microsoft.com/office/drawing/2014/main" id="{E237E278-2ED8-2530-19A0-92B7E24C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4618" y="0"/>
            <a:ext cx="6371351" cy="63713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04792"/>
            <a:ext cx="5956300" cy="1944000"/>
          </a:xfrm>
        </p:spPr>
        <p:txBody>
          <a:bodyPr anchor="t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</p:spPr>
        <p:txBody>
          <a:bodyPr vert="horz" lIns="180000" tIns="180000" rIns="252000" bIns="180000" rtlCol="0">
            <a:normAutofit/>
          </a:bodyPr>
          <a:lstStyle/>
          <a:p>
            <a:r>
              <a:rPr lang="en-US" dirty="0"/>
              <a:t>Team Megatron!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dirty="0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57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it Mont-Tremblant Village: 2023 Travel Guide for Mont-Tremblant Village,  Mont-Tremblant | Expedia">
            <a:extLst>
              <a:ext uri="{FF2B5EF4-FFF2-40B4-BE49-F238E27FC236}">
                <a16:creationId xmlns:a16="http://schemas.microsoft.com/office/drawing/2014/main" id="{BC0898E3-CDFC-CC78-7AA9-682C625F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139"/>
            <a:ext cx="9819950" cy="55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04792"/>
            <a:ext cx="5956300" cy="1944000"/>
          </a:xfrm>
        </p:spPr>
        <p:txBody>
          <a:bodyPr anchor="t">
            <a:normAutofit/>
          </a:bodyPr>
          <a:lstStyle/>
          <a:p>
            <a:r>
              <a:rPr lang="en-US" sz="5600"/>
              <a:t>Project </a:t>
            </a:r>
            <a:br>
              <a:rPr lang="en-US" sz="5600"/>
            </a:br>
            <a:r>
              <a:rPr lang="en-US" sz="5600"/>
              <a:t>Guidelines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</p:spPr>
        <p:txBody>
          <a:bodyPr vert="horz" lIns="180000" tIns="180000" rIns="252000" bIns="180000" rtlCol="0" anchor="t">
            <a:normAutofit/>
          </a:bodyPr>
          <a:lstStyle/>
          <a:p>
            <a:r>
              <a:rPr lang="en-US"/>
              <a:t>Brief description of the project and its objectives: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927789"/>
            <a:ext cx="11312777" cy="130915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Data analysis of the facts, entities, attributes, and relationships in the data model. 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66321"/>
            <a:ext cx="5472000" cy="360000"/>
          </a:xfrm>
        </p:spPr>
        <p:txBody>
          <a:bodyPr/>
          <a:lstStyle/>
          <a:p>
            <a:r>
              <a:rPr lang="en-US"/>
              <a:t>Entities and Attributes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766846"/>
            <a:ext cx="5472000" cy="3587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Relationships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13685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76403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13685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B00C2D9-E442-8447-D59A-F7762E21AF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4" y="2496344"/>
            <a:ext cx="5038725" cy="2505075"/>
          </a:xfrm>
          <a:prstGeom prst="rect">
            <a:avLst/>
          </a:prstGeom>
        </p:spPr>
      </p:pic>
      <p:pic>
        <p:nvPicPr>
          <p:cNvPr id="14" name="Picture 15" descr="Table&#10;&#10;Description automatically generated">
            <a:extLst>
              <a:ext uri="{FF2B5EF4-FFF2-40B4-BE49-F238E27FC236}">
                <a16:creationId xmlns:a16="http://schemas.microsoft.com/office/drawing/2014/main" id="{37E9D28F-755C-7F53-A09B-93489008A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46" y="2496087"/>
            <a:ext cx="5605584" cy="13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80s Ski Fashion – NeonTalk | Vintage ski posters, Ski fashion, Retro ski">
            <a:extLst>
              <a:ext uri="{FF2B5EF4-FFF2-40B4-BE49-F238E27FC236}">
                <a16:creationId xmlns:a16="http://schemas.microsoft.com/office/drawing/2014/main" id="{4CDBEB35-349B-DAD3-84B0-1E31F36A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1754" y="0"/>
            <a:ext cx="5097080" cy="63713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04792"/>
            <a:ext cx="5956300" cy="1944000"/>
          </a:xfrm>
        </p:spPr>
        <p:txBody>
          <a:bodyPr anchor="t">
            <a:normAutofit/>
          </a:bodyPr>
          <a:lstStyle/>
          <a:p>
            <a:r>
              <a:rPr lang="en-US"/>
              <a:t>Data Modeling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</p:spPr>
        <p:txBody>
          <a:bodyPr vert="horz" lIns="180000" tIns="180000" rIns="252000" bIns="180000" rtlCol="0">
            <a:normAutofit/>
          </a:bodyPr>
          <a:lstStyle/>
          <a:p>
            <a:r>
              <a:rPr lang="en-US"/>
              <a:t>Mapping Conceptual to Logical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3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57E615-501C-80C2-E989-4C62EE7E0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9" y="1320800"/>
            <a:ext cx="4093798" cy="50505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ED0C9-0519-C57A-ADCC-401E99C069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1634AF-6B14-4AA7-28D9-C54ACB42D741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Conceptual Model: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516FD3-949F-E573-1236-8FB59F536CDA}"/>
              </a:ext>
            </a:extLst>
          </p:cNvPr>
          <p:cNvSpPr txBox="1">
            <a:spLocks/>
          </p:cNvSpPr>
          <p:nvPr/>
        </p:nvSpPr>
        <p:spPr>
          <a:xfrm>
            <a:off x="431800" y="927789"/>
            <a:ext cx="11312777" cy="13091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We chose to limit the number of entities in our conceptual model. As the in-class example showed a limited number of entities was sufficient to create a through and in-depth logical model.  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9CC53-2EE7-1253-9789-17B2C1687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217" y="1624197"/>
            <a:ext cx="6438900" cy="43060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1094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ED0C9-0519-C57A-ADCC-401E99C069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1634AF-6B14-4AA7-28D9-C54ACB42D741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Logical Model: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516FD3-949F-E573-1236-8FB59F536CDA}"/>
              </a:ext>
            </a:extLst>
          </p:cNvPr>
          <p:cNvSpPr txBox="1">
            <a:spLocks/>
          </p:cNvSpPr>
          <p:nvPr/>
        </p:nvSpPr>
        <p:spPr>
          <a:xfrm>
            <a:off x="431800" y="927789"/>
            <a:ext cx="2530475" cy="130915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Implementation of our conceptual data model. The framework we will use to build our database.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9C13FA-0AE6-AF45-10B5-84EF7F49E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0" y="432000"/>
            <a:ext cx="8191500" cy="581937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B7EF9-35A6-8A0D-0170-14A191C07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2408478"/>
            <a:ext cx="3116683" cy="38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9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ABC468-CD51-13F1-7731-DCA579B2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423" y="3316254"/>
            <a:ext cx="3081264" cy="305509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86" y="442886"/>
            <a:ext cx="11328000" cy="432000"/>
          </a:xfrm>
        </p:spPr>
        <p:txBody>
          <a:bodyPr/>
          <a:lstStyle/>
          <a:p>
            <a:r>
              <a:rPr lang="en-US"/>
              <a:t>External Data Model and Data Logic: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5663" y="1032332"/>
            <a:ext cx="10947627" cy="4845361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/>
              <a:t>Skier</a:t>
            </a:r>
            <a:endParaRPr lang="en-US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Buy a lift ticket for a specific date. Lift tickets can be half-day, full-day, week, or year. One skier can buy multiple tickets (e.g., parent buys tickets for kids). If the skier has already purchased a ticket for the same day, they will receive a warning that they already have tickets before they can buy more.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/>
              <a:t>Buy a rental for a ticket. A rental includes all the equipment (skis, boots, poles, helmet, etc.) for 1 skier.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/>
              <a:t>Main Office Attendant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ea typeface="Consolas" panose="020B0609020204030204" pitchFamily="49" charset="0"/>
                <a:cs typeface="Consolas" panose="020B0609020204030204" pitchFamily="49" charset="0"/>
              </a:rPr>
              <a:t>Sell a ticket and a rental to a skier. If the skier has already purchased a ticket for that day, the attendant will let them know how many tickets they have already bought before they purchase more.</a:t>
            </a:r>
            <a:endParaRPr lang="en-US" sz="18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effectLst/>
                <a:ea typeface="Consolas" panose="020B0609020204030204" pitchFamily="49" charset="0"/>
                <a:cs typeface="Consolas" panose="020B0609020204030204" pitchFamily="49" charset="0"/>
              </a:rPr>
              <a:t>Distribute physical tickets, which makes the ticket valid for the lift gates.</a:t>
            </a:r>
            <a:endParaRPr lang="en-US" sz="18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/>
              <a:t>Rental Shop Attendant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ea typeface="Consolas" panose="020B0609020204030204" pitchFamily="49" charset="0"/>
                <a:cs typeface="Consolas" panose="020B0609020204030204" pitchFamily="49" charset="0"/>
              </a:rPr>
              <a:t>Distribute a rental and mark as taken out.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ea typeface="Consolas" panose="020B0609020204030204" pitchFamily="49" charset="0"/>
                <a:cs typeface="Consolas" panose="020B0609020204030204" pitchFamily="49" charset="0"/>
              </a:rPr>
              <a:t>Collect rental equipment and mark as returned.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/>
              <a:t>Lift Gates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/>
              <a:t>Check if a ticket is valid before opening gate.</a:t>
            </a:r>
          </a:p>
          <a:p>
            <a:pPr marL="2667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4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Another 80s ski photograph taken by #PeterLindecke in #Taos, New Mexico for  the #German catalogue - #Sportsheck (skier #bill_vip… | Skiing, Ski  posters, Vintage ski">
            <a:extLst>
              <a:ext uri="{FF2B5EF4-FFF2-40B4-BE49-F238E27FC236}">
                <a16:creationId xmlns:a16="http://schemas.microsoft.com/office/drawing/2014/main" id="{BE3951D0-6515-6F82-95FD-603F54B28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8645" y="0"/>
            <a:ext cx="4603298" cy="637135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2204792"/>
            <a:ext cx="5956300" cy="1944000"/>
          </a:xfrm>
        </p:spPr>
        <p:txBody>
          <a:bodyPr anchor="t">
            <a:normAutofit/>
          </a:bodyPr>
          <a:lstStyle/>
          <a:p>
            <a:r>
              <a:rPr lang="en-US"/>
              <a:t>Application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5700" y="4148860"/>
            <a:ext cx="5956300" cy="1100565"/>
          </a:xfrm>
        </p:spPr>
        <p:txBody>
          <a:bodyPr vert="horz" lIns="180000" tIns="180000" rIns="252000" bIns="180000" rtlCol="0">
            <a:normAutofit/>
          </a:bodyPr>
          <a:lstStyle/>
          <a:p>
            <a:r>
              <a:rPr lang="en-US"/>
              <a:t>Diagrams Of User Screens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0000" y="6371351"/>
            <a:ext cx="432000" cy="43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4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A63B34DF887346BF4A1E88A5155DC6" ma:contentTypeVersion="2" ma:contentTypeDescription="Create a new document." ma:contentTypeScope="" ma:versionID="0d984364df88a5e9eb6cf62bc290791a">
  <xsd:schema xmlns:xsd="http://www.w3.org/2001/XMLSchema" xmlns:xs="http://www.w3.org/2001/XMLSchema" xmlns:p="http://schemas.microsoft.com/office/2006/metadata/properties" xmlns:ns2="a5869d55-abcb-4d82-b604-7f683ac57868" targetNamespace="http://schemas.microsoft.com/office/2006/metadata/properties" ma:root="true" ma:fieldsID="55fbc5aae8943d22583fcb91ad955bed" ns2:_="">
    <xsd:import namespace="a5869d55-abcb-4d82-b604-7f683ac578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69d55-abcb-4d82-b604-7f683ac57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89EDE6-EADC-4C51-A618-17CCFAE3C12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5FDFD16-DE46-4169-A5B7-750B5F3106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869d55-abcb-4d82-b604-7f683ac578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IST 687  Final Project</vt:lpstr>
      <vt:lpstr>Team Members</vt:lpstr>
      <vt:lpstr>Project  Guidelines</vt:lpstr>
      <vt:lpstr>Data Analysis</vt:lpstr>
      <vt:lpstr>Data Modeling</vt:lpstr>
      <vt:lpstr>PowerPoint Presentation</vt:lpstr>
      <vt:lpstr>PowerPoint Presentation</vt:lpstr>
      <vt:lpstr>External Data Model and Data Logic:</vt:lpstr>
      <vt:lpstr>Application</vt:lpstr>
      <vt:lpstr>PowerPoint Presentation</vt:lpstr>
      <vt:lpstr>Internal Model</vt:lpstr>
      <vt:lpstr>Internal Model</vt:lpstr>
      <vt:lpstr>Internal Model</vt:lpstr>
      <vt:lpstr>Mockaroo Data</vt:lpstr>
      <vt:lpstr>Verify Internal Model</vt:lpstr>
      <vt:lpstr>External Model</vt:lpstr>
      <vt:lpstr>External Model</vt:lpstr>
      <vt:lpstr>External Model</vt:lpstr>
      <vt:lpstr>External Model</vt:lpstr>
      <vt:lpstr>Implementation</vt:lpstr>
      <vt:lpstr>Implementation</vt:lpstr>
      <vt:lpstr>Implementation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687  Final Project</dc:title>
  <dc:creator>Christian</dc:creator>
  <cp:revision>24</cp:revision>
  <dcterms:created xsi:type="dcterms:W3CDTF">2022-12-06T00:22:14Z</dcterms:created>
  <dcterms:modified xsi:type="dcterms:W3CDTF">2024-04-10T12:25:19Z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0x010100FAA63B34DF887346BF4A1E88A5155DC6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